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5"/>
  </p:notesMasterIdLst>
  <p:sldIdLst>
    <p:sldId id="256" r:id="rId32"/>
    <p:sldId id="257" r:id="rId33"/>
    <p:sldId id="258" r:id="rId3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ileron" charset="1" panose="00000500000000000000"/>
      <p:regular r:id="rId10"/>
    </p:embeddedFont>
    <p:embeddedFont>
      <p:font typeface="Aileron Bold" charset="1" panose="00000800000000000000"/>
      <p:regular r:id="rId11"/>
    </p:embeddedFont>
    <p:embeddedFont>
      <p:font typeface="Aileron Italics" charset="1" panose="00000500000000000000"/>
      <p:regular r:id="rId12"/>
    </p:embeddedFont>
    <p:embeddedFont>
      <p:font typeface="Aileron Bold Italics" charset="1" panose="00000800000000000000"/>
      <p:regular r:id="rId13"/>
    </p:embeddedFont>
    <p:embeddedFont>
      <p:font typeface="Aileron Thin" charset="1" panose="00000300000000000000"/>
      <p:regular r:id="rId14"/>
    </p:embeddedFont>
    <p:embeddedFont>
      <p:font typeface="Aileron Thin Italics" charset="1" panose="00000300000000000000"/>
      <p:regular r:id="rId15"/>
    </p:embeddedFont>
    <p:embeddedFont>
      <p:font typeface="Aileron Light" charset="1" panose="00000400000000000000"/>
      <p:regular r:id="rId16"/>
    </p:embeddedFont>
    <p:embeddedFont>
      <p:font typeface="Aileron Light Italics" charset="1" panose="00000400000000000000"/>
      <p:regular r:id="rId17"/>
    </p:embeddedFont>
    <p:embeddedFont>
      <p:font typeface="Aileron Ultra-Bold" charset="1" panose="00000A00000000000000"/>
      <p:regular r:id="rId18"/>
    </p:embeddedFont>
    <p:embeddedFont>
      <p:font typeface="Aileron Ultra-Bold Italics" charset="1" panose="00000A00000000000000"/>
      <p:regular r:id="rId19"/>
    </p:embeddedFont>
    <p:embeddedFont>
      <p:font typeface="Aileron Heavy" charset="1" panose="00000A00000000000000"/>
      <p:regular r:id="rId20"/>
    </p:embeddedFont>
    <p:embeddedFont>
      <p:font typeface="Aileron Heavy Italics" charset="1" panose="00000A00000000000000"/>
      <p:regular r:id="rId21"/>
    </p:embeddedFont>
    <p:embeddedFont>
      <p:font typeface="Lato" charset="1" panose="020F0502020204030203"/>
      <p:regular r:id="rId22"/>
    </p:embeddedFont>
    <p:embeddedFont>
      <p:font typeface="Lato Bold" charset="1" panose="020F0502020204030203"/>
      <p:regular r:id="rId23"/>
    </p:embeddedFont>
    <p:embeddedFont>
      <p:font typeface="Lato Italics" charset="1" panose="020F0502020204030203"/>
      <p:regular r:id="rId24"/>
    </p:embeddedFont>
    <p:embeddedFont>
      <p:font typeface="Lato Bold Italics" charset="1" panose="020F0502020204030203"/>
      <p:regular r:id="rId25"/>
    </p:embeddedFont>
    <p:embeddedFont>
      <p:font typeface="Lato Thin" charset="1" panose="020F0502020204030203"/>
      <p:regular r:id="rId26"/>
    </p:embeddedFont>
    <p:embeddedFont>
      <p:font typeface="Lato Thin Italics" charset="1" panose="020F0502020204030203"/>
      <p:regular r:id="rId27"/>
    </p:embeddedFont>
    <p:embeddedFont>
      <p:font typeface="Lato Light" charset="1" panose="020F0502020204030203"/>
      <p:regular r:id="rId28"/>
    </p:embeddedFont>
    <p:embeddedFont>
      <p:font typeface="Lato Light Italics" charset="1" panose="020F0502020204030203"/>
      <p:regular r:id="rId29"/>
    </p:embeddedFont>
    <p:embeddedFont>
      <p:font typeface="Lato Heavy" charset="1" panose="020F0502020204030203"/>
      <p:regular r:id="rId30"/>
    </p:embeddedFont>
    <p:embeddedFont>
      <p:font typeface="Lato Heavy Italics" charset="1" panose="020F0502020204030203"/>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notesMasters/notesMaster1.xml" Type="http://schemas.openxmlformats.org/officeDocument/2006/relationships/notesMaster"/><Relationship Id="rId36" Target="theme/theme2.xml" Type="http://schemas.openxmlformats.org/officeDocument/2006/relationships/theme"/><Relationship Id="rId37" Target="notesSlides/notesSlide1.xml" Type="http://schemas.openxmlformats.org/officeDocument/2006/relationships/notesSlide"/><Relationship Id="rId38" Target="notesSlides/notesSlide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Hope 25 is an opportunity for us to share the hope that we have in Jesus. It is an intentional season of evangelism for every parish and community in the Australian Anglican Church. We are asking each parish to commit to doing (at least) one thing to help share the hope that we have in Jesus during this season. We aren't going to tell you what to do, but we will provide resources and support so that each parish can act locally and contextually, sharing the hope we have in Jesus in a way that best fits your context.  It may be that you have multiple different groups within your parish and a number of different events are needed to engage with those group. Or, you may choose to band together on one event, it is entirely up to each parish or community to choose.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*Season of Proclamation could be changed to Season of Evangelism if that is more suitable for your context*</a:t>
            </a:r>
          </a:p>
          <a:p>
            <a:r>
              <a:rPr lang="en-US"/>
              <a:t/>
            </a:r>
          </a:p>
          <a:p>
            <a:r>
              <a:rPr lang="en-US"/>
              <a:t>Here's a bit of a timeline.</a:t>
            </a:r>
          </a:p>
          <a:p>
            <a:r>
              <a:rPr lang="en-US"/>
              <a:t/>
            </a:r>
          </a:p>
          <a:p>
            <a:r>
              <a:rPr lang="en-US"/>
              <a:t>But there are some key events, the first is the National Evangelism workshop that was held in February. Then we have a season of sharing and planning for the launch of Hope25 on Pentecost Sunday.</a:t>
            </a:r>
          </a:p>
          <a:p>
            <a:r>
              <a:rPr lang="en-US"/>
              <a:t/>
            </a:r>
          </a:p>
          <a:p>
            <a:r>
              <a:rPr lang="en-US"/>
              <a:t>On Pentecost Sunday we the launch of Hope25 and we will talk about what that looks like in a minute. </a:t>
            </a:r>
          </a:p>
          <a:p>
            <a:r>
              <a:rPr lang="en-US"/>
              <a:t/>
            </a:r>
          </a:p>
          <a:p>
            <a:r>
              <a:rPr lang="en-US"/>
              <a:t>From there we enter a season of planning and preparation within the church so that each parish is prepared for Lent 2025 as we enter a season of study, prayer and final preparations before the season of proclamation from Easter Day to Pentecost in 2025. </a:t>
            </a:r>
          </a:p>
          <a:p>
            <a:r>
              <a:rPr lang="en-US"/>
              <a:t/>
            </a:r>
          </a:p>
          <a:p>
            <a:r>
              <a:rPr lang="en-US"/>
              <a:t/>
            </a:r>
          </a:p>
          <a:p>
            <a:r>
              <a:rPr lang="en-US"/>
              <a:t>Note: These can be a bit small on a TV screen. You may need to edit this slide to fit your presentation context. You can always print it out as a flyer for people if that is useful.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437621" y="3756012"/>
            <a:ext cx="7311310" cy="4880300"/>
          </a:xfrm>
          <a:custGeom>
            <a:avLst/>
            <a:gdLst/>
            <a:ahLst/>
            <a:cxnLst/>
            <a:rect r="r" b="b" t="t" l="l"/>
            <a:pathLst>
              <a:path h="4880300" w="7311310">
                <a:moveTo>
                  <a:pt x="0" y="0"/>
                </a:moveTo>
                <a:lnTo>
                  <a:pt x="7311310" y="0"/>
                </a:lnTo>
                <a:lnTo>
                  <a:pt x="7311310" y="4880300"/>
                </a:lnTo>
                <a:lnTo>
                  <a:pt x="0" y="4880300"/>
                </a:lnTo>
                <a:lnTo>
                  <a:pt x="0" y="0"/>
                </a:lnTo>
                <a:close/>
              </a:path>
            </a:pathLst>
          </a:custGeom>
          <a:blipFill>
            <a:blip r:embed="rId3"/>
            <a:stretch>
              <a:fillRect l="0" t="0" r="0" b="0"/>
            </a:stretch>
          </a:blipFill>
          <a:ln w="47625" cap="rnd">
            <a:solidFill>
              <a:srgbClr val="000000"/>
            </a:solidFill>
            <a:prstDash val="solid"/>
            <a:round/>
          </a:ln>
        </p:spPr>
      </p:sp>
      <p:sp>
        <p:nvSpPr>
          <p:cNvPr name="TextBox 3" id="3"/>
          <p:cNvSpPr txBox="true"/>
          <p:nvPr/>
        </p:nvSpPr>
        <p:spPr>
          <a:xfrm rot="0">
            <a:off x="511843" y="3698862"/>
            <a:ext cx="9509685" cy="5373365"/>
          </a:xfrm>
          <a:prstGeom prst="rect">
            <a:avLst/>
          </a:prstGeom>
        </p:spPr>
        <p:txBody>
          <a:bodyPr anchor="t" rtlCol="false" tIns="0" lIns="0" bIns="0" rIns="0">
            <a:spAutoFit/>
          </a:bodyPr>
          <a:lstStyle/>
          <a:p>
            <a:pPr algn="l">
              <a:lnSpc>
                <a:spcPts val="7345"/>
              </a:lnSpc>
            </a:pPr>
            <a:r>
              <a:rPr lang="en-US" sz="5650" spc="28">
                <a:solidFill>
                  <a:srgbClr val="2B2C30"/>
                </a:solidFill>
                <a:latin typeface="Lato"/>
              </a:rPr>
              <a:t>It is a season of evangelism for every parish and community in the Australian Anglican Church. </a:t>
            </a:r>
          </a:p>
          <a:p>
            <a:pPr algn="l">
              <a:lnSpc>
                <a:spcPts val="7345"/>
              </a:lnSpc>
            </a:pPr>
          </a:p>
          <a:p>
            <a:pPr algn="l">
              <a:lnSpc>
                <a:spcPts val="6045"/>
              </a:lnSpc>
            </a:pPr>
            <a:r>
              <a:rPr lang="en-US" sz="4650" spc="23">
                <a:solidFill>
                  <a:srgbClr val="2B2C30"/>
                </a:solidFill>
                <a:latin typeface="Lato Bold"/>
              </a:rPr>
              <a:t>Act locally and contextually.</a:t>
            </a:r>
          </a:p>
        </p:txBody>
      </p:sp>
      <p:sp>
        <p:nvSpPr>
          <p:cNvPr name="Freeform 4" id="4"/>
          <p:cNvSpPr/>
          <p:nvPr/>
        </p:nvSpPr>
        <p:spPr>
          <a:xfrm flipH="false" flipV="false" rot="0">
            <a:off x="3125922" y="242676"/>
            <a:ext cx="12036156" cy="2932445"/>
          </a:xfrm>
          <a:custGeom>
            <a:avLst/>
            <a:gdLst/>
            <a:ahLst/>
            <a:cxnLst/>
            <a:rect r="r" b="b" t="t" l="l"/>
            <a:pathLst>
              <a:path h="2932445" w="12036156">
                <a:moveTo>
                  <a:pt x="0" y="0"/>
                </a:moveTo>
                <a:lnTo>
                  <a:pt x="12036156" y="0"/>
                </a:lnTo>
                <a:lnTo>
                  <a:pt x="12036156" y="2932446"/>
                </a:lnTo>
                <a:lnTo>
                  <a:pt x="0" y="2932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497096" y="5807947"/>
            <a:ext cx="2042322" cy="1318261"/>
          </a:xfrm>
          <a:prstGeom prst="rect">
            <a:avLst/>
          </a:prstGeom>
        </p:spPr>
        <p:txBody>
          <a:bodyPr anchor="t" rtlCol="false" tIns="0" lIns="0" bIns="0" rIns="0">
            <a:spAutoFit/>
          </a:bodyPr>
          <a:lstStyle/>
          <a:p>
            <a:pPr algn="ctr">
              <a:lnSpc>
                <a:spcPts val="3599"/>
              </a:lnSpc>
            </a:pPr>
            <a:r>
              <a:rPr lang="en-US" sz="2399" spc="35">
                <a:solidFill>
                  <a:srgbClr val="191919"/>
                </a:solidFill>
                <a:latin typeface="Lato"/>
              </a:rPr>
              <a:t>Hope 25 National Workshop</a:t>
            </a:r>
          </a:p>
        </p:txBody>
      </p:sp>
      <p:sp>
        <p:nvSpPr>
          <p:cNvPr name="TextBox 3" id="3"/>
          <p:cNvSpPr txBox="true"/>
          <p:nvPr/>
        </p:nvSpPr>
        <p:spPr>
          <a:xfrm rot="0">
            <a:off x="1497096" y="3321952"/>
            <a:ext cx="2042322" cy="388620"/>
          </a:xfrm>
          <a:prstGeom prst="rect">
            <a:avLst/>
          </a:prstGeom>
        </p:spPr>
        <p:txBody>
          <a:bodyPr anchor="t" rtlCol="false" tIns="0" lIns="0" bIns="0" rIns="0">
            <a:spAutoFit/>
          </a:bodyPr>
          <a:lstStyle/>
          <a:p>
            <a:pPr algn="ctr">
              <a:lnSpc>
                <a:spcPts val="3120"/>
              </a:lnSpc>
            </a:pPr>
            <a:r>
              <a:rPr lang="en-US" sz="2400">
                <a:solidFill>
                  <a:srgbClr val="191919"/>
                </a:solidFill>
                <a:latin typeface="Lato Bold"/>
              </a:rPr>
              <a:t>FEB 2024</a:t>
            </a:r>
          </a:p>
        </p:txBody>
      </p:sp>
      <p:sp>
        <p:nvSpPr>
          <p:cNvPr name="TextBox 4" id="4"/>
          <p:cNvSpPr txBox="true"/>
          <p:nvPr/>
        </p:nvSpPr>
        <p:spPr>
          <a:xfrm rot="0">
            <a:off x="4133780" y="5807947"/>
            <a:ext cx="2149560" cy="1765936"/>
          </a:xfrm>
          <a:prstGeom prst="rect">
            <a:avLst/>
          </a:prstGeom>
        </p:spPr>
        <p:txBody>
          <a:bodyPr anchor="t" rtlCol="false" tIns="0" lIns="0" bIns="0" rIns="0">
            <a:spAutoFit/>
          </a:bodyPr>
          <a:lstStyle/>
          <a:p>
            <a:pPr algn="ctr">
              <a:lnSpc>
                <a:spcPts val="3599"/>
              </a:lnSpc>
            </a:pPr>
            <a:r>
              <a:rPr lang="en-US" sz="2399" spc="35">
                <a:solidFill>
                  <a:srgbClr val="191919"/>
                </a:solidFill>
                <a:latin typeface="Lato"/>
              </a:rPr>
              <a:t>Sharing and Planning the </a:t>
            </a:r>
          </a:p>
          <a:p>
            <a:pPr algn="ctr">
              <a:lnSpc>
                <a:spcPts val="3599"/>
              </a:lnSpc>
            </a:pPr>
            <a:r>
              <a:rPr lang="en-US" sz="2399" spc="35">
                <a:solidFill>
                  <a:srgbClr val="191919"/>
                </a:solidFill>
                <a:latin typeface="Lato"/>
              </a:rPr>
              <a:t>Hope 25 Launch</a:t>
            </a:r>
          </a:p>
        </p:txBody>
      </p:sp>
      <p:sp>
        <p:nvSpPr>
          <p:cNvPr name="TextBox 5" id="5"/>
          <p:cNvSpPr txBox="true"/>
          <p:nvPr/>
        </p:nvSpPr>
        <p:spPr>
          <a:xfrm rot="0">
            <a:off x="4133780" y="2946667"/>
            <a:ext cx="2042322" cy="779145"/>
          </a:xfrm>
          <a:prstGeom prst="rect">
            <a:avLst/>
          </a:prstGeom>
        </p:spPr>
        <p:txBody>
          <a:bodyPr anchor="t" rtlCol="false" tIns="0" lIns="0" bIns="0" rIns="0">
            <a:spAutoFit/>
          </a:bodyPr>
          <a:lstStyle/>
          <a:p>
            <a:pPr algn="ctr">
              <a:lnSpc>
                <a:spcPts val="3120"/>
              </a:lnSpc>
            </a:pPr>
            <a:r>
              <a:rPr lang="en-US" sz="2400">
                <a:solidFill>
                  <a:srgbClr val="191919"/>
                </a:solidFill>
                <a:latin typeface="Lato Bold"/>
              </a:rPr>
              <a:t>MARCH TO MAY 2024</a:t>
            </a:r>
          </a:p>
        </p:txBody>
      </p:sp>
      <p:sp>
        <p:nvSpPr>
          <p:cNvPr name="TextBox 6" id="6"/>
          <p:cNvSpPr txBox="true"/>
          <p:nvPr/>
        </p:nvSpPr>
        <p:spPr>
          <a:xfrm rot="0">
            <a:off x="6664308" y="5807947"/>
            <a:ext cx="2350173" cy="2661286"/>
          </a:xfrm>
          <a:prstGeom prst="rect">
            <a:avLst/>
          </a:prstGeom>
        </p:spPr>
        <p:txBody>
          <a:bodyPr anchor="t" rtlCol="false" tIns="0" lIns="0" bIns="0" rIns="0">
            <a:spAutoFit/>
          </a:bodyPr>
          <a:lstStyle/>
          <a:p>
            <a:pPr algn="ctr">
              <a:lnSpc>
                <a:spcPts val="3599"/>
              </a:lnSpc>
            </a:pPr>
            <a:r>
              <a:rPr lang="en-US" sz="2399" spc="35">
                <a:solidFill>
                  <a:srgbClr val="191919"/>
                </a:solidFill>
                <a:latin typeface="Lato Bold"/>
              </a:rPr>
              <a:t>National Launch</a:t>
            </a:r>
          </a:p>
          <a:p>
            <a:pPr algn="ctr">
              <a:lnSpc>
                <a:spcPts val="3599"/>
              </a:lnSpc>
            </a:pPr>
            <a:r>
              <a:rPr lang="en-US" sz="2399" spc="35">
                <a:solidFill>
                  <a:srgbClr val="191919"/>
                </a:solidFill>
                <a:latin typeface="Lato"/>
              </a:rPr>
              <a:t>Video, flyers and communications in all parishes across the country</a:t>
            </a:r>
          </a:p>
        </p:txBody>
      </p:sp>
      <p:sp>
        <p:nvSpPr>
          <p:cNvPr name="TextBox 7" id="7"/>
          <p:cNvSpPr txBox="true"/>
          <p:nvPr/>
        </p:nvSpPr>
        <p:spPr>
          <a:xfrm rot="0">
            <a:off x="6766652" y="2931427"/>
            <a:ext cx="2042322" cy="779145"/>
          </a:xfrm>
          <a:prstGeom prst="rect">
            <a:avLst/>
          </a:prstGeom>
        </p:spPr>
        <p:txBody>
          <a:bodyPr anchor="t" rtlCol="false" tIns="0" lIns="0" bIns="0" rIns="0">
            <a:spAutoFit/>
          </a:bodyPr>
          <a:lstStyle/>
          <a:p>
            <a:pPr algn="ctr">
              <a:lnSpc>
                <a:spcPts val="3120"/>
              </a:lnSpc>
            </a:pPr>
            <a:r>
              <a:rPr lang="en-US" sz="2400">
                <a:solidFill>
                  <a:srgbClr val="191919"/>
                </a:solidFill>
                <a:latin typeface="Lato Bold"/>
              </a:rPr>
              <a:t>PENTECOST 2024</a:t>
            </a:r>
          </a:p>
        </p:txBody>
      </p:sp>
      <p:sp>
        <p:nvSpPr>
          <p:cNvPr name="TextBox 8" id="8"/>
          <p:cNvSpPr txBox="true"/>
          <p:nvPr/>
        </p:nvSpPr>
        <p:spPr>
          <a:xfrm rot="0">
            <a:off x="9354363" y="5773657"/>
            <a:ext cx="2386864" cy="2720340"/>
          </a:xfrm>
          <a:prstGeom prst="rect">
            <a:avLst/>
          </a:prstGeom>
        </p:spPr>
        <p:txBody>
          <a:bodyPr anchor="t" rtlCol="false" tIns="0" lIns="0" bIns="0" rIns="0">
            <a:spAutoFit/>
          </a:bodyPr>
          <a:lstStyle/>
          <a:p>
            <a:pPr algn="ctr">
              <a:lnSpc>
                <a:spcPts val="3149"/>
              </a:lnSpc>
            </a:pPr>
            <a:r>
              <a:rPr lang="en-US" sz="2099" spc="31">
                <a:solidFill>
                  <a:srgbClr val="191919"/>
                </a:solidFill>
                <a:latin typeface="Lato Bold"/>
              </a:rPr>
              <a:t>Planning and Momentum</a:t>
            </a:r>
            <a:r>
              <a:rPr lang="en-US" sz="2099" spc="31">
                <a:solidFill>
                  <a:srgbClr val="191919"/>
                </a:solidFill>
                <a:latin typeface="Lato"/>
              </a:rPr>
              <a:t> </a:t>
            </a:r>
          </a:p>
          <a:p>
            <a:pPr algn="ctr">
              <a:lnSpc>
                <a:spcPts val="3149"/>
              </a:lnSpc>
            </a:pPr>
            <a:r>
              <a:rPr lang="en-US" sz="2099" spc="31">
                <a:solidFill>
                  <a:srgbClr val="191919"/>
                </a:solidFill>
                <a:latin typeface="Lato"/>
              </a:rPr>
              <a:t>Planning for Hope 25 in your context, training and resources to be provided</a:t>
            </a:r>
          </a:p>
        </p:txBody>
      </p:sp>
      <p:sp>
        <p:nvSpPr>
          <p:cNvPr name="TextBox 9" id="9"/>
          <p:cNvSpPr txBox="true"/>
          <p:nvPr/>
        </p:nvSpPr>
        <p:spPr>
          <a:xfrm rot="0">
            <a:off x="9440498" y="2540902"/>
            <a:ext cx="2214593" cy="1169670"/>
          </a:xfrm>
          <a:prstGeom prst="rect">
            <a:avLst/>
          </a:prstGeom>
        </p:spPr>
        <p:txBody>
          <a:bodyPr anchor="t" rtlCol="false" tIns="0" lIns="0" bIns="0" rIns="0">
            <a:spAutoFit/>
          </a:bodyPr>
          <a:lstStyle/>
          <a:p>
            <a:pPr algn="ctr">
              <a:lnSpc>
                <a:spcPts val="3120"/>
              </a:lnSpc>
            </a:pPr>
            <a:r>
              <a:rPr lang="en-US" sz="2400">
                <a:solidFill>
                  <a:srgbClr val="191919"/>
                </a:solidFill>
                <a:latin typeface="Lato Bold"/>
              </a:rPr>
              <a:t>PENTECOST 2024 TO LENT 2025 2024</a:t>
            </a:r>
          </a:p>
        </p:txBody>
      </p:sp>
      <p:sp>
        <p:nvSpPr>
          <p:cNvPr name="TextBox 10" id="10"/>
          <p:cNvSpPr txBox="true"/>
          <p:nvPr/>
        </p:nvSpPr>
        <p:spPr>
          <a:xfrm rot="0">
            <a:off x="12024947" y="5798422"/>
            <a:ext cx="2091214" cy="2560320"/>
          </a:xfrm>
          <a:prstGeom prst="rect">
            <a:avLst/>
          </a:prstGeom>
        </p:spPr>
        <p:txBody>
          <a:bodyPr anchor="t" rtlCol="false" tIns="0" lIns="0" bIns="0" rIns="0">
            <a:spAutoFit/>
          </a:bodyPr>
          <a:lstStyle/>
          <a:p>
            <a:pPr algn="ctr">
              <a:lnSpc>
                <a:spcPts val="3449"/>
              </a:lnSpc>
            </a:pPr>
            <a:r>
              <a:rPr lang="en-US" sz="2299" spc="34">
                <a:solidFill>
                  <a:srgbClr val="191919"/>
                </a:solidFill>
                <a:latin typeface="Lato Bold"/>
              </a:rPr>
              <a:t>The Season of Preparation</a:t>
            </a:r>
          </a:p>
          <a:p>
            <a:pPr algn="ctr">
              <a:lnSpc>
                <a:spcPts val="3449"/>
              </a:lnSpc>
            </a:pPr>
            <a:r>
              <a:rPr lang="en-US" sz="2299" spc="34">
                <a:solidFill>
                  <a:srgbClr val="191919"/>
                </a:solidFill>
                <a:latin typeface="Lato"/>
              </a:rPr>
              <a:t> Lent Studies, Bible Studies, Planning Resources</a:t>
            </a:r>
          </a:p>
        </p:txBody>
      </p:sp>
      <p:sp>
        <p:nvSpPr>
          <p:cNvPr name="TextBox 11" id="11"/>
          <p:cNvSpPr txBox="true"/>
          <p:nvPr/>
        </p:nvSpPr>
        <p:spPr>
          <a:xfrm rot="0">
            <a:off x="12024947" y="3141930"/>
            <a:ext cx="2042322" cy="388620"/>
          </a:xfrm>
          <a:prstGeom prst="rect">
            <a:avLst/>
          </a:prstGeom>
        </p:spPr>
        <p:txBody>
          <a:bodyPr anchor="t" rtlCol="false" tIns="0" lIns="0" bIns="0" rIns="0">
            <a:spAutoFit/>
          </a:bodyPr>
          <a:lstStyle/>
          <a:p>
            <a:pPr algn="ctr">
              <a:lnSpc>
                <a:spcPts val="3120"/>
              </a:lnSpc>
            </a:pPr>
            <a:r>
              <a:rPr lang="en-US" sz="2400">
                <a:solidFill>
                  <a:srgbClr val="191919"/>
                </a:solidFill>
                <a:latin typeface="Lato Bold"/>
              </a:rPr>
              <a:t>LENT 2025</a:t>
            </a:r>
          </a:p>
        </p:txBody>
      </p:sp>
      <p:sp>
        <p:nvSpPr>
          <p:cNvPr name="TextBox 12" id="12"/>
          <p:cNvSpPr txBox="true"/>
          <p:nvPr/>
        </p:nvSpPr>
        <p:spPr>
          <a:xfrm rot="0">
            <a:off x="14787019" y="5754607"/>
            <a:ext cx="2472281" cy="3011806"/>
          </a:xfrm>
          <a:prstGeom prst="rect">
            <a:avLst/>
          </a:prstGeom>
        </p:spPr>
        <p:txBody>
          <a:bodyPr anchor="t" rtlCol="false" tIns="0" lIns="0" bIns="0" rIns="0">
            <a:spAutoFit/>
          </a:bodyPr>
          <a:lstStyle/>
          <a:p>
            <a:pPr algn="ctr">
              <a:lnSpc>
                <a:spcPts val="4049"/>
              </a:lnSpc>
            </a:pPr>
            <a:r>
              <a:rPr lang="en-US" sz="2699" spc="40">
                <a:solidFill>
                  <a:srgbClr val="191919"/>
                </a:solidFill>
                <a:latin typeface="Lato Bold"/>
              </a:rPr>
              <a:t>Season of Proclamation</a:t>
            </a:r>
          </a:p>
          <a:p>
            <a:pPr algn="ctr">
              <a:lnSpc>
                <a:spcPts val="4049"/>
              </a:lnSpc>
            </a:pPr>
            <a:r>
              <a:rPr lang="en-US" sz="2699" spc="40">
                <a:solidFill>
                  <a:srgbClr val="191919"/>
                </a:solidFill>
                <a:latin typeface="Lato"/>
              </a:rPr>
              <a:t>Each parish engages in witnessing activity.</a:t>
            </a:r>
          </a:p>
        </p:txBody>
      </p:sp>
      <p:sp>
        <p:nvSpPr>
          <p:cNvPr name="TextBox 13" id="13"/>
          <p:cNvSpPr txBox="true"/>
          <p:nvPr/>
        </p:nvSpPr>
        <p:spPr>
          <a:xfrm rot="0">
            <a:off x="14657819" y="2751405"/>
            <a:ext cx="2300721" cy="779145"/>
          </a:xfrm>
          <a:prstGeom prst="rect">
            <a:avLst/>
          </a:prstGeom>
        </p:spPr>
        <p:txBody>
          <a:bodyPr anchor="t" rtlCol="false" tIns="0" lIns="0" bIns="0" rIns="0">
            <a:spAutoFit/>
          </a:bodyPr>
          <a:lstStyle/>
          <a:p>
            <a:pPr algn="ctr">
              <a:lnSpc>
                <a:spcPts val="3120"/>
              </a:lnSpc>
            </a:pPr>
            <a:r>
              <a:rPr lang="en-US" sz="2400">
                <a:solidFill>
                  <a:srgbClr val="191919"/>
                </a:solidFill>
                <a:latin typeface="Lato Bold"/>
              </a:rPr>
              <a:t>EASTER DAY TO PENTECOST</a:t>
            </a:r>
          </a:p>
        </p:txBody>
      </p:sp>
      <p:grpSp>
        <p:nvGrpSpPr>
          <p:cNvPr name="Group 14" id="14"/>
          <p:cNvGrpSpPr/>
          <p:nvPr/>
        </p:nvGrpSpPr>
        <p:grpSpPr>
          <a:xfrm rot="0">
            <a:off x="3276483" y="847117"/>
            <a:ext cx="11735033" cy="1227060"/>
            <a:chOff x="0" y="0"/>
            <a:chExt cx="15646711" cy="1636081"/>
          </a:xfrm>
        </p:grpSpPr>
        <p:sp>
          <p:nvSpPr>
            <p:cNvPr name="TextBox 15" id="15"/>
            <p:cNvSpPr txBox="true"/>
            <p:nvPr/>
          </p:nvSpPr>
          <p:spPr>
            <a:xfrm rot="0">
              <a:off x="14525" y="-9525"/>
              <a:ext cx="15632187" cy="835025"/>
            </a:xfrm>
            <a:prstGeom prst="rect">
              <a:avLst/>
            </a:prstGeom>
          </p:spPr>
          <p:txBody>
            <a:bodyPr anchor="t" rtlCol="false" tIns="0" lIns="0" bIns="0" rIns="0">
              <a:spAutoFit/>
            </a:bodyPr>
            <a:lstStyle/>
            <a:p>
              <a:pPr algn="ctr">
                <a:lnSpc>
                  <a:spcPts val="4919"/>
                </a:lnSpc>
              </a:pPr>
              <a:r>
                <a:rPr lang="en-US" sz="4099" spc="122">
                  <a:solidFill>
                    <a:srgbClr val="191919"/>
                  </a:solidFill>
                  <a:latin typeface="Lato Bold"/>
                </a:rPr>
                <a:t>TIMELINE</a:t>
              </a:r>
            </a:p>
          </p:txBody>
        </p:sp>
        <p:sp>
          <p:nvSpPr>
            <p:cNvPr name="TextBox 16" id="16"/>
            <p:cNvSpPr txBox="true"/>
            <p:nvPr/>
          </p:nvSpPr>
          <p:spPr>
            <a:xfrm rot="0">
              <a:off x="0" y="991343"/>
              <a:ext cx="15632187" cy="644738"/>
            </a:xfrm>
            <a:prstGeom prst="rect">
              <a:avLst/>
            </a:prstGeom>
          </p:spPr>
          <p:txBody>
            <a:bodyPr anchor="t" rtlCol="false" tIns="0" lIns="0" bIns="0" rIns="0">
              <a:spAutoFit/>
            </a:bodyPr>
            <a:lstStyle/>
            <a:p>
              <a:pPr algn="ctr">
                <a:lnSpc>
                  <a:spcPts val="4059"/>
                </a:lnSpc>
              </a:pPr>
              <a:r>
                <a:rPr lang="en-US" sz="2899" spc="86">
                  <a:solidFill>
                    <a:srgbClr val="191919"/>
                  </a:solidFill>
                  <a:latin typeface="Lato"/>
                </a:rPr>
                <a:t>Hope in an Uncertain World</a:t>
              </a:r>
            </a:p>
          </p:txBody>
        </p:sp>
      </p:grpSp>
      <p:grpSp>
        <p:nvGrpSpPr>
          <p:cNvPr name="Group 17" id="17"/>
          <p:cNvGrpSpPr/>
          <p:nvPr/>
        </p:nvGrpSpPr>
        <p:grpSpPr>
          <a:xfrm rot="0">
            <a:off x="1822551" y="4101986"/>
            <a:ext cx="14642899" cy="1382111"/>
            <a:chOff x="0" y="0"/>
            <a:chExt cx="19523865" cy="1842815"/>
          </a:xfrm>
        </p:grpSpPr>
        <p:sp>
          <p:nvSpPr>
            <p:cNvPr name="AutoShape 18" id="18"/>
            <p:cNvSpPr/>
            <p:nvPr/>
          </p:nvSpPr>
          <p:spPr>
            <a:xfrm rot="0">
              <a:off x="1842815" y="883307"/>
              <a:ext cx="1713223" cy="0"/>
            </a:xfrm>
            <a:prstGeom prst="line">
              <a:avLst/>
            </a:prstGeom>
            <a:ln cap="flat" w="76200">
              <a:solidFill>
                <a:srgbClr val="991C54"/>
              </a:solidFill>
              <a:prstDash val="solid"/>
              <a:headEnd type="none" len="sm" w="sm"/>
              <a:tailEnd type="none" len="sm" w="sm"/>
            </a:ln>
          </p:spPr>
        </p:sp>
        <p:sp>
          <p:nvSpPr>
            <p:cNvPr name="AutoShape 19" id="19"/>
            <p:cNvSpPr/>
            <p:nvPr/>
          </p:nvSpPr>
          <p:spPr>
            <a:xfrm rot="0">
              <a:off x="5398853" y="883307"/>
              <a:ext cx="1681009" cy="0"/>
            </a:xfrm>
            <a:prstGeom prst="line">
              <a:avLst/>
            </a:prstGeom>
            <a:ln cap="flat" w="76200">
              <a:solidFill>
                <a:srgbClr val="EE3547"/>
              </a:solidFill>
              <a:prstDash val="solid"/>
              <a:headEnd type="none" len="sm" w="sm"/>
              <a:tailEnd type="none" len="sm" w="sm"/>
            </a:ln>
          </p:spPr>
        </p:sp>
        <p:sp>
          <p:nvSpPr>
            <p:cNvPr name="AutoShape 20" id="20"/>
            <p:cNvSpPr/>
            <p:nvPr/>
          </p:nvSpPr>
          <p:spPr>
            <a:xfrm rot="0">
              <a:off x="8922677" y="883307"/>
              <a:ext cx="1714500" cy="0"/>
            </a:xfrm>
            <a:prstGeom prst="line">
              <a:avLst/>
            </a:prstGeom>
            <a:ln cap="flat" w="76200">
              <a:solidFill>
                <a:srgbClr val="F36E45"/>
              </a:solidFill>
              <a:prstDash val="solid"/>
              <a:headEnd type="none" len="sm" w="sm"/>
              <a:tailEnd type="none" len="sm" w="sm"/>
            </a:ln>
          </p:spPr>
        </p:sp>
        <p:sp>
          <p:nvSpPr>
            <p:cNvPr name="AutoShape 21" id="21"/>
            <p:cNvSpPr/>
            <p:nvPr/>
          </p:nvSpPr>
          <p:spPr>
            <a:xfrm rot="0">
              <a:off x="12479991" y="883307"/>
              <a:ext cx="1602140" cy="0"/>
            </a:xfrm>
            <a:prstGeom prst="line">
              <a:avLst/>
            </a:prstGeom>
            <a:ln cap="flat" w="76200">
              <a:solidFill>
                <a:srgbClr val="F36E45"/>
              </a:solidFill>
              <a:prstDash val="solid"/>
              <a:headEnd type="none" len="sm" w="sm"/>
              <a:tailEnd type="none" len="sm" w="sm"/>
            </a:ln>
          </p:spPr>
        </p:sp>
        <p:sp>
          <p:nvSpPr>
            <p:cNvPr name="AutoShape 22" id="22"/>
            <p:cNvSpPr/>
            <p:nvPr/>
          </p:nvSpPr>
          <p:spPr>
            <a:xfrm rot="0">
              <a:off x="15924947" y="883307"/>
              <a:ext cx="1756103" cy="0"/>
            </a:xfrm>
            <a:prstGeom prst="line">
              <a:avLst/>
            </a:prstGeom>
            <a:ln cap="flat" w="76200">
              <a:solidFill>
                <a:srgbClr val="EE3547"/>
              </a:solidFill>
              <a:prstDash val="solid"/>
              <a:headEnd type="none" len="sm" w="sm"/>
              <a:tailEnd type="none" len="sm" w="sm"/>
            </a:ln>
          </p:spPr>
        </p:sp>
        <p:grpSp>
          <p:nvGrpSpPr>
            <p:cNvPr name="Group 23" id="23"/>
            <p:cNvGrpSpPr/>
            <p:nvPr/>
          </p:nvGrpSpPr>
          <p:grpSpPr>
            <a:xfrm rot="0">
              <a:off x="0" y="0"/>
              <a:ext cx="1842815" cy="184281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1C54"/>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100"/>
                  </a:lnSpc>
                </a:pPr>
              </a:p>
            </p:txBody>
          </p:sp>
        </p:grpSp>
        <p:grpSp>
          <p:nvGrpSpPr>
            <p:cNvPr name="Group 26" id="26"/>
            <p:cNvGrpSpPr/>
            <p:nvPr/>
          </p:nvGrpSpPr>
          <p:grpSpPr>
            <a:xfrm rot="0">
              <a:off x="3556038" y="0"/>
              <a:ext cx="1842815" cy="1842815"/>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3547"/>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100"/>
                  </a:lnSpc>
                </a:pPr>
              </a:p>
            </p:txBody>
          </p:sp>
        </p:grpSp>
        <p:grpSp>
          <p:nvGrpSpPr>
            <p:cNvPr name="Group 29" id="29"/>
            <p:cNvGrpSpPr/>
            <p:nvPr/>
          </p:nvGrpSpPr>
          <p:grpSpPr>
            <a:xfrm rot="0">
              <a:off x="7079862" y="0"/>
              <a:ext cx="1842815" cy="184281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6E45"/>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100"/>
                  </a:lnSpc>
                </a:pPr>
              </a:p>
            </p:txBody>
          </p:sp>
        </p:grpSp>
        <p:grpSp>
          <p:nvGrpSpPr>
            <p:cNvPr name="Group 32" id="32"/>
            <p:cNvGrpSpPr/>
            <p:nvPr/>
          </p:nvGrpSpPr>
          <p:grpSpPr>
            <a:xfrm rot="0">
              <a:off x="10637177" y="0"/>
              <a:ext cx="1842815" cy="1842815"/>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C32"/>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100"/>
                  </a:lnSpc>
                </a:pPr>
              </a:p>
            </p:txBody>
          </p:sp>
        </p:grpSp>
        <p:grpSp>
          <p:nvGrpSpPr>
            <p:cNvPr name="Group 35" id="35"/>
            <p:cNvGrpSpPr/>
            <p:nvPr/>
          </p:nvGrpSpPr>
          <p:grpSpPr>
            <a:xfrm rot="0">
              <a:off x="14082132" y="0"/>
              <a:ext cx="1842815" cy="1842815"/>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6E45"/>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100"/>
                  </a:lnSpc>
                </a:pPr>
              </a:p>
            </p:txBody>
          </p:sp>
        </p:grpSp>
        <p:grpSp>
          <p:nvGrpSpPr>
            <p:cNvPr name="Group 38" id="38"/>
            <p:cNvGrpSpPr/>
            <p:nvPr/>
          </p:nvGrpSpPr>
          <p:grpSpPr>
            <a:xfrm rot="0">
              <a:off x="17681050" y="0"/>
              <a:ext cx="1842815" cy="1842815"/>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E3547"/>
              </a:soli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2100"/>
                  </a:lnSpc>
                </a:pPr>
              </a:p>
            </p:txBody>
          </p:sp>
        </p:grpSp>
        <p:sp>
          <p:nvSpPr>
            <p:cNvPr name="TextBox 41" id="41"/>
            <p:cNvSpPr txBox="true"/>
            <p:nvPr/>
          </p:nvSpPr>
          <p:spPr>
            <a:xfrm rot="0">
              <a:off x="414890" y="276880"/>
              <a:ext cx="1013034" cy="1146179"/>
            </a:xfrm>
            <a:prstGeom prst="rect">
              <a:avLst/>
            </a:prstGeom>
          </p:spPr>
          <p:txBody>
            <a:bodyPr anchor="t" rtlCol="false" tIns="0" lIns="0" bIns="0" rIns="0">
              <a:spAutoFit/>
            </a:bodyPr>
            <a:lstStyle/>
            <a:p>
              <a:pPr algn="ctr">
                <a:lnSpc>
                  <a:spcPts val="7499"/>
                </a:lnSpc>
              </a:pPr>
              <a:r>
                <a:rPr lang="en-US" sz="4999" spc="74">
                  <a:solidFill>
                    <a:srgbClr val="FFFFFF"/>
                  </a:solidFill>
                  <a:latin typeface="Aileron Bold"/>
                </a:rPr>
                <a:t>H</a:t>
              </a:r>
            </a:p>
          </p:txBody>
        </p:sp>
        <p:sp>
          <p:nvSpPr>
            <p:cNvPr name="TextBox 42" id="42"/>
            <p:cNvSpPr txBox="true"/>
            <p:nvPr/>
          </p:nvSpPr>
          <p:spPr>
            <a:xfrm rot="0">
              <a:off x="3961023" y="276880"/>
              <a:ext cx="1013034" cy="1146179"/>
            </a:xfrm>
            <a:prstGeom prst="rect">
              <a:avLst/>
            </a:prstGeom>
          </p:spPr>
          <p:txBody>
            <a:bodyPr anchor="t" rtlCol="false" tIns="0" lIns="0" bIns="0" rIns="0">
              <a:spAutoFit/>
            </a:bodyPr>
            <a:lstStyle/>
            <a:p>
              <a:pPr algn="ctr">
                <a:lnSpc>
                  <a:spcPts val="7499"/>
                </a:lnSpc>
              </a:pPr>
              <a:r>
                <a:rPr lang="en-US" sz="4999" spc="74">
                  <a:solidFill>
                    <a:srgbClr val="FFFFFF"/>
                  </a:solidFill>
                  <a:latin typeface="Aileron Bold"/>
                </a:rPr>
                <a:t>O</a:t>
              </a:r>
            </a:p>
          </p:txBody>
        </p:sp>
        <p:sp>
          <p:nvSpPr>
            <p:cNvPr name="TextBox 43" id="43"/>
            <p:cNvSpPr txBox="true"/>
            <p:nvPr/>
          </p:nvSpPr>
          <p:spPr>
            <a:xfrm rot="0">
              <a:off x="7498962" y="276288"/>
              <a:ext cx="1013034" cy="1146179"/>
            </a:xfrm>
            <a:prstGeom prst="rect">
              <a:avLst/>
            </a:prstGeom>
          </p:spPr>
          <p:txBody>
            <a:bodyPr anchor="t" rtlCol="false" tIns="0" lIns="0" bIns="0" rIns="0">
              <a:spAutoFit/>
            </a:bodyPr>
            <a:lstStyle/>
            <a:p>
              <a:pPr algn="ctr">
                <a:lnSpc>
                  <a:spcPts val="7499"/>
                </a:lnSpc>
              </a:pPr>
              <a:r>
                <a:rPr lang="en-US" sz="4999" spc="74">
                  <a:solidFill>
                    <a:srgbClr val="FFFFFF"/>
                  </a:solidFill>
                  <a:latin typeface="Aileron Bold"/>
                </a:rPr>
                <a:t>P</a:t>
              </a:r>
            </a:p>
          </p:txBody>
        </p:sp>
        <p:sp>
          <p:nvSpPr>
            <p:cNvPr name="TextBox 44" id="44"/>
            <p:cNvSpPr txBox="true"/>
            <p:nvPr/>
          </p:nvSpPr>
          <p:spPr>
            <a:xfrm rot="0">
              <a:off x="11028482" y="276880"/>
              <a:ext cx="1013034" cy="1146179"/>
            </a:xfrm>
            <a:prstGeom prst="rect">
              <a:avLst/>
            </a:prstGeom>
          </p:spPr>
          <p:txBody>
            <a:bodyPr anchor="t" rtlCol="false" tIns="0" lIns="0" bIns="0" rIns="0">
              <a:spAutoFit/>
            </a:bodyPr>
            <a:lstStyle/>
            <a:p>
              <a:pPr algn="ctr">
                <a:lnSpc>
                  <a:spcPts val="7499"/>
                </a:lnSpc>
              </a:pPr>
              <a:r>
                <a:rPr lang="en-US" sz="4999" spc="74">
                  <a:solidFill>
                    <a:srgbClr val="FFFFFF"/>
                  </a:solidFill>
                  <a:latin typeface="Aileron Bold"/>
                </a:rPr>
                <a:t>E</a:t>
              </a:r>
            </a:p>
          </p:txBody>
        </p:sp>
        <p:sp>
          <p:nvSpPr>
            <p:cNvPr name="TextBox 45" id="45"/>
            <p:cNvSpPr txBox="true"/>
            <p:nvPr/>
          </p:nvSpPr>
          <p:spPr>
            <a:xfrm rot="0">
              <a:off x="14488532" y="276880"/>
              <a:ext cx="1013034" cy="1146179"/>
            </a:xfrm>
            <a:prstGeom prst="rect">
              <a:avLst/>
            </a:prstGeom>
          </p:spPr>
          <p:txBody>
            <a:bodyPr anchor="t" rtlCol="false" tIns="0" lIns="0" bIns="0" rIns="0">
              <a:spAutoFit/>
            </a:bodyPr>
            <a:lstStyle/>
            <a:p>
              <a:pPr algn="ctr">
                <a:lnSpc>
                  <a:spcPts val="7499"/>
                </a:lnSpc>
              </a:pPr>
              <a:r>
                <a:rPr lang="en-US" sz="4999" spc="74">
                  <a:solidFill>
                    <a:srgbClr val="FFFFFF"/>
                  </a:solidFill>
                  <a:latin typeface="Aileron Bold"/>
                </a:rPr>
                <a:t>2</a:t>
              </a:r>
            </a:p>
          </p:txBody>
        </p:sp>
        <p:sp>
          <p:nvSpPr>
            <p:cNvPr name="TextBox 46" id="46"/>
            <p:cNvSpPr txBox="true"/>
            <p:nvPr/>
          </p:nvSpPr>
          <p:spPr>
            <a:xfrm rot="0">
              <a:off x="18125550" y="277473"/>
              <a:ext cx="1013034" cy="1146179"/>
            </a:xfrm>
            <a:prstGeom prst="rect">
              <a:avLst/>
            </a:prstGeom>
          </p:spPr>
          <p:txBody>
            <a:bodyPr anchor="t" rtlCol="false" tIns="0" lIns="0" bIns="0" rIns="0">
              <a:spAutoFit/>
            </a:bodyPr>
            <a:lstStyle/>
            <a:p>
              <a:pPr algn="ctr">
                <a:lnSpc>
                  <a:spcPts val="7499"/>
                </a:lnSpc>
              </a:pPr>
              <a:r>
                <a:rPr lang="en-US" sz="4999" spc="74">
                  <a:solidFill>
                    <a:srgbClr val="FFFFFF"/>
                  </a:solidFill>
                  <a:latin typeface="Aileron Bold"/>
                </a:rPr>
                <a:t>5</a:t>
              </a:r>
            </a:p>
          </p:txBody>
        </p:sp>
      </p:grpSp>
      <p:sp>
        <p:nvSpPr>
          <p:cNvPr name="TextBox 47" id="47"/>
          <p:cNvSpPr txBox="true"/>
          <p:nvPr/>
        </p:nvSpPr>
        <p:spPr>
          <a:xfrm rot="0">
            <a:off x="7939700" y="9426431"/>
            <a:ext cx="2149560" cy="533401"/>
          </a:xfrm>
          <a:prstGeom prst="rect">
            <a:avLst/>
          </a:prstGeom>
        </p:spPr>
        <p:txBody>
          <a:bodyPr anchor="t" rtlCol="false" tIns="0" lIns="0" bIns="0" rIns="0">
            <a:spAutoFit/>
          </a:bodyPr>
          <a:lstStyle/>
          <a:p>
            <a:pPr algn="ctr">
              <a:lnSpc>
                <a:spcPts val="4499"/>
              </a:lnSpc>
            </a:pPr>
            <a:r>
              <a:rPr lang="en-US" sz="2999" spc="44">
                <a:solidFill>
                  <a:srgbClr val="191919"/>
                </a:solidFill>
                <a:latin typeface="Lato Bold Italics"/>
              </a:rPr>
              <a:t>Prayer</a:t>
            </a:r>
          </a:p>
        </p:txBody>
      </p:sp>
      <p:sp>
        <p:nvSpPr>
          <p:cNvPr name="AutoShape 48" id="48"/>
          <p:cNvSpPr/>
          <p:nvPr/>
        </p:nvSpPr>
        <p:spPr>
          <a:xfrm>
            <a:off x="1447460" y="9716944"/>
            <a:ext cx="6492240" cy="0"/>
          </a:xfrm>
          <a:prstGeom prst="line">
            <a:avLst/>
          </a:prstGeom>
          <a:ln cap="flat" w="38100">
            <a:solidFill>
              <a:srgbClr val="991C54"/>
            </a:solidFill>
            <a:prstDash val="solid"/>
            <a:headEnd type="none" len="sm" w="sm"/>
            <a:tailEnd type="arrow" len="sm" w="med"/>
          </a:ln>
        </p:spPr>
      </p:sp>
      <p:sp>
        <p:nvSpPr>
          <p:cNvPr name="AutoShape 49" id="49"/>
          <p:cNvSpPr/>
          <p:nvPr/>
        </p:nvSpPr>
        <p:spPr>
          <a:xfrm>
            <a:off x="10298664" y="9697894"/>
            <a:ext cx="6492240" cy="0"/>
          </a:xfrm>
          <a:prstGeom prst="line">
            <a:avLst/>
          </a:prstGeom>
          <a:ln cap="flat" w="38100">
            <a:solidFill>
              <a:srgbClr val="991C54"/>
            </a:solidFill>
            <a:prstDash val="solid"/>
            <a:headEnd type="none" len="sm" w="sm"/>
            <a:tailEnd type="arrow" len="sm" w="med"/>
          </a:ln>
        </p:spPr>
      </p:sp>
      <p:sp>
        <p:nvSpPr>
          <p:cNvPr name="TextBox 50" id="50"/>
          <p:cNvSpPr txBox="true"/>
          <p:nvPr/>
        </p:nvSpPr>
        <p:spPr>
          <a:xfrm rot="0">
            <a:off x="6994440" y="8777842"/>
            <a:ext cx="2149560" cy="340995"/>
          </a:xfrm>
          <a:prstGeom prst="rect">
            <a:avLst/>
          </a:prstGeom>
        </p:spPr>
        <p:txBody>
          <a:bodyPr anchor="t" rtlCol="false" tIns="0" lIns="0" bIns="0" rIns="0">
            <a:spAutoFit/>
          </a:bodyPr>
          <a:lstStyle/>
          <a:p>
            <a:pPr algn="ctr">
              <a:lnSpc>
                <a:spcPts val="2700"/>
              </a:lnSpc>
            </a:pPr>
            <a:r>
              <a:rPr lang="en-US" sz="1800" spc="26">
                <a:solidFill>
                  <a:srgbClr val="191919"/>
                </a:solidFill>
                <a:latin typeface="Lato Bold"/>
              </a:rPr>
              <a:t>Resource Website</a:t>
            </a:r>
          </a:p>
        </p:txBody>
      </p:sp>
      <p:sp>
        <p:nvSpPr>
          <p:cNvPr name="AutoShape 51" id="51"/>
          <p:cNvSpPr/>
          <p:nvPr/>
        </p:nvSpPr>
        <p:spPr>
          <a:xfrm>
            <a:off x="9465677" y="9000727"/>
            <a:ext cx="6492240" cy="0"/>
          </a:xfrm>
          <a:prstGeom prst="line">
            <a:avLst/>
          </a:prstGeom>
          <a:ln cap="flat" w="38100">
            <a:solidFill>
              <a:srgbClr val="EE3547"/>
            </a:solidFill>
            <a:prstDash val="solid"/>
            <a:headEnd type="none" len="sm" w="sm"/>
            <a:tailEnd type="arrow" len="sm" w="med"/>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982819" y="-116361"/>
            <a:ext cx="7455964" cy="10997749"/>
          </a:xfrm>
          <a:custGeom>
            <a:avLst/>
            <a:gdLst/>
            <a:ahLst/>
            <a:cxnLst/>
            <a:rect r="r" b="b" t="t" l="l"/>
            <a:pathLst>
              <a:path h="10997749" w="7455964">
                <a:moveTo>
                  <a:pt x="0" y="0"/>
                </a:moveTo>
                <a:lnTo>
                  <a:pt x="7455964" y="0"/>
                </a:lnTo>
                <a:lnTo>
                  <a:pt x="7455964" y="10997749"/>
                </a:lnTo>
                <a:lnTo>
                  <a:pt x="0" y="10997749"/>
                </a:lnTo>
                <a:lnTo>
                  <a:pt x="0" y="0"/>
                </a:lnTo>
                <a:close/>
              </a:path>
            </a:pathLst>
          </a:custGeom>
          <a:blipFill>
            <a:blip r:embed="rId2"/>
            <a:stretch>
              <a:fillRect l="-121254" t="0" r="0" b="0"/>
            </a:stretch>
          </a:blipFill>
        </p:spPr>
      </p:sp>
      <p:sp>
        <p:nvSpPr>
          <p:cNvPr name="Freeform 3" id="3"/>
          <p:cNvSpPr/>
          <p:nvPr/>
        </p:nvSpPr>
        <p:spPr>
          <a:xfrm flipH="false" flipV="false" rot="0">
            <a:off x="14745293" y="9113284"/>
            <a:ext cx="3143274" cy="765816"/>
          </a:xfrm>
          <a:custGeom>
            <a:avLst/>
            <a:gdLst/>
            <a:ahLst/>
            <a:cxnLst/>
            <a:rect r="r" b="b" t="t" l="l"/>
            <a:pathLst>
              <a:path h="765816" w="3143274">
                <a:moveTo>
                  <a:pt x="0" y="0"/>
                </a:moveTo>
                <a:lnTo>
                  <a:pt x="3143274" y="0"/>
                </a:lnTo>
                <a:lnTo>
                  <a:pt x="3143274" y="765815"/>
                </a:lnTo>
                <a:lnTo>
                  <a:pt x="0" y="7658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914400"/>
            <a:ext cx="9832890" cy="962660"/>
          </a:xfrm>
          <a:prstGeom prst="rect">
            <a:avLst/>
          </a:prstGeom>
        </p:spPr>
        <p:txBody>
          <a:bodyPr anchor="t" rtlCol="false" tIns="0" lIns="0" bIns="0" rIns="0">
            <a:spAutoFit/>
          </a:bodyPr>
          <a:lstStyle/>
          <a:p>
            <a:pPr algn="l">
              <a:lnSpc>
                <a:spcPts val="7840"/>
              </a:lnSpc>
            </a:pPr>
            <a:r>
              <a:rPr lang="en-US" sz="5600">
                <a:solidFill>
                  <a:srgbClr val="000000"/>
                </a:solidFill>
                <a:latin typeface="Lato Heavy"/>
              </a:rPr>
              <a:t>HOW DO WE GET STARTED?</a:t>
            </a:r>
          </a:p>
        </p:txBody>
      </p:sp>
      <p:sp>
        <p:nvSpPr>
          <p:cNvPr name="TextBox 5" id="5"/>
          <p:cNvSpPr txBox="true"/>
          <p:nvPr/>
        </p:nvSpPr>
        <p:spPr>
          <a:xfrm rot="0">
            <a:off x="1028700" y="1791335"/>
            <a:ext cx="9633347" cy="721995"/>
          </a:xfrm>
          <a:prstGeom prst="rect">
            <a:avLst/>
          </a:prstGeom>
        </p:spPr>
        <p:txBody>
          <a:bodyPr anchor="t" rtlCol="false" tIns="0" lIns="0" bIns="0" rIns="0">
            <a:spAutoFit/>
          </a:bodyPr>
          <a:lstStyle/>
          <a:p>
            <a:pPr algn="l">
              <a:lnSpc>
                <a:spcPts val="5880"/>
              </a:lnSpc>
              <a:spcBef>
                <a:spcPct val="0"/>
              </a:spcBef>
            </a:pPr>
            <a:r>
              <a:rPr lang="en-US" sz="4200">
                <a:solidFill>
                  <a:srgbClr val="000000"/>
                </a:solidFill>
                <a:latin typeface="Lato Italics"/>
              </a:rPr>
              <a:t>Sharing the hope of Jesus in our community</a:t>
            </a:r>
          </a:p>
        </p:txBody>
      </p:sp>
      <p:sp>
        <p:nvSpPr>
          <p:cNvPr name="TextBox 6" id="6"/>
          <p:cNvSpPr txBox="true"/>
          <p:nvPr/>
        </p:nvSpPr>
        <p:spPr>
          <a:xfrm rot="0">
            <a:off x="1028700" y="3284822"/>
            <a:ext cx="9485591" cy="6167120"/>
          </a:xfrm>
          <a:prstGeom prst="rect">
            <a:avLst/>
          </a:prstGeom>
        </p:spPr>
        <p:txBody>
          <a:bodyPr anchor="t" rtlCol="false" tIns="0" lIns="0" bIns="0" rIns="0">
            <a:spAutoFit/>
          </a:bodyPr>
          <a:lstStyle/>
          <a:p>
            <a:pPr algn="l" marL="690879" indent="-345439" lvl="1">
              <a:lnSpc>
                <a:spcPts val="4479"/>
              </a:lnSpc>
              <a:buFont typeface="Arial"/>
              <a:buChar char="•"/>
            </a:pPr>
            <a:r>
              <a:rPr lang="en-US" sz="3199">
                <a:solidFill>
                  <a:srgbClr val="000000"/>
                </a:solidFill>
                <a:latin typeface="Lato"/>
              </a:rPr>
              <a:t>Form a </a:t>
            </a:r>
            <a:r>
              <a:rPr lang="en-US" sz="3199">
                <a:solidFill>
                  <a:srgbClr val="000000"/>
                </a:solidFill>
                <a:latin typeface="Lato Bold"/>
              </a:rPr>
              <a:t>parish Hope25 team</a:t>
            </a:r>
            <a:r>
              <a:rPr lang="en-US" sz="3199">
                <a:solidFill>
                  <a:srgbClr val="000000"/>
                </a:solidFill>
                <a:latin typeface="Lato"/>
              </a:rPr>
              <a:t> of volunteers and clergy</a:t>
            </a:r>
          </a:p>
          <a:p>
            <a:pPr algn="l" marL="690879" indent="-345439" lvl="1">
              <a:lnSpc>
                <a:spcPts val="4479"/>
              </a:lnSpc>
              <a:buFont typeface="Arial"/>
              <a:buChar char="•"/>
            </a:pPr>
            <a:r>
              <a:rPr lang="en-US" sz="3199">
                <a:solidFill>
                  <a:srgbClr val="000000"/>
                </a:solidFill>
                <a:latin typeface="Lato"/>
              </a:rPr>
              <a:t>Join the Hope25 mailing list on the website to receive monthly guidance and preparation activities</a:t>
            </a:r>
          </a:p>
          <a:p>
            <a:pPr algn="l" marL="690879" indent="-345439" lvl="1">
              <a:lnSpc>
                <a:spcPts val="4479"/>
              </a:lnSpc>
              <a:buFont typeface="Arial"/>
              <a:buChar char="•"/>
            </a:pPr>
            <a:r>
              <a:rPr lang="en-US" sz="3199">
                <a:solidFill>
                  <a:srgbClr val="000000"/>
                </a:solidFill>
                <a:latin typeface="Lato"/>
              </a:rPr>
              <a:t>Follow Hope25 on Facebook</a:t>
            </a:r>
          </a:p>
          <a:p>
            <a:pPr algn="l" marL="690879" indent="-345439" lvl="1">
              <a:lnSpc>
                <a:spcPts val="4479"/>
              </a:lnSpc>
              <a:buFont typeface="Arial"/>
              <a:buChar char="•"/>
            </a:pPr>
            <a:r>
              <a:rPr lang="en-US" sz="3199">
                <a:solidFill>
                  <a:srgbClr val="000000"/>
                </a:solidFill>
                <a:latin typeface="Lato"/>
              </a:rPr>
              <a:t>Consider joining with a neighbouring parish for special activities in 2025</a:t>
            </a:r>
          </a:p>
          <a:p>
            <a:pPr algn="l" marL="690879" indent="-345439" lvl="1">
              <a:lnSpc>
                <a:spcPts val="4479"/>
              </a:lnSpc>
              <a:buFont typeface="Arial"/>
              <a:buChar char="•"/>
            </a:pPr>
            <a:r>
              <a:rPr lang="en-US" sz="3199">
                <a:solidFill>
                  <a:srgbClr val="000000"/>
                </a:solidFill>
                <a:latin typeface="Lato"/>
              </a:rPr>
              <a:t>Ask your Bishop for help and find out who are your Diocesan Hope25 movement leaders.</a:t>
            </a:r>
          </a:p>
          <a:p>
            <a:pPr algn="l" marL="690879" indent="-345439" lvl="1">
              <a:lnSpc>
                <a:spcPts val="4479"/>
              </a:lnSpc>
              <a:buFont typeface="Arial"/>
              <a:buChar char="•"/>
            </a:pPr>
            <a:r>
              <a:rPr lang="en-US" sz="3199">
                <a:solidFill>
                  <a:srgbClr val="000000"/>
                </a:solidFill>
                <a:latin typeface="Lato"/>
              </a:rPr>
              <a:t>Start praying regularly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DAGEPwQhajc</dc:identifier>
  <dcterms:modified xsi:type="dcterms:W3CDTF">2011-08-01T06:04:30Z</dcterms:modified>
  <cp:revision>1</cp:revision>
  <dc:title>Hope25 Launch Shorter Presentation</dc:title>
</cp:coreProperties>
</file>